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Monotype Corsiva" panose="03010101010201010101" pitchFamily="66" charset="0"/>
      <p:italic r:id="rId16"/>
    </p:embeddedFont>
    <p:embeddedFont>
      <p:font typeface="Montserrat" panose="00000500000000000000" pitchFamily="2" charset="0"/>
      <p:regular r:id="rId17"/>
    </p:embeddedFont>
    <p:embeddedFont>
      <p:font typeface="Montserrat Bold" panose="00000800000000000000" charset="0"/>
      <p:regular r:id="rId18"/>
    </p:embeddedFont>
    <p:embeddedFont>
      <p:font typeface="Open Sans" panose="020B0606030504020204" pitchFamily="34" charset="0"/>
      <p:regular r:id="rId19"/>
      <p:italic r:id="rId20"/>
    </p:embeddedFont>
    <p:embeddedFont>
      <p:font typeface="Open Sans Bold" panose="020B0806030504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1" d="100"/>
          <a:sy n="31" d="100"/>
        </p:scale>
        <p:origin x="437" y="1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70864" y="4169564"/>
            <a:ext cx="12746271" cy="166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399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ME/CFS VS DEPRESSION CLASSIFICATION DATASET</a:t>
            </a:r>
          </a:p>
          <a:p>
            <a:pPr algn="ctr">
              <a:lnSpc>
                <a:spcPts val="4399"/>
              </a:lnSpc>
            </a:pPr>
            <a:endParaRPr lang="en-US" sz="3999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5398713" y="9053119"/>
            <a:ext cx="6989044" cy="0"/>
          </a:xfrm>
          <a:prstGeom prst="line">
            <a:avLst/>
          </a:prstGeom>
          <a:ln w="66675" cap="flat">
            <a:gradFill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254367" y="8594705"/>
            <a:ext cx="425077" cy="42507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429463" y="8593190"/>
            <a:ext cx="293547" cy="29354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712738" y="3062301"/>
            <a:ext cx="1137437" cy="113743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850174" y="4027160"/>
            <a:ext cx="349058" cy="349058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418546" y="8807243"/>
            <a:ext cx="1971124" cy="197112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425708" y="3374103"/>
            <a:ext cx="345156" cy="345156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744194" y="3269541"/>
            <a:ext cx="155786" cy="15578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880696" y="1055868"/>
            <a:ext cx="3786893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362118" y="3127014"/>
            <a:ext cx="5563764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1" spc="1389">
                <a:solidFill>
                  <a:srgbClr val="4EA46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TÊN ĐỀ TÀI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800953" y="6137858"/>
            <a:ext cx="8447839" cy="2557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Nhóm 9:            Nguyễn Ngọc Hải</a:t>
            </a:r>
          </a:p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            Nguyễn Thành Công</a:t>
            </a:r>
          </a:p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Vũ Minh Đức</a:t>
            </a:r>
          </a:p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                 Nguyễn Hoàng Nguyên</a:t>
            </a:r>
          </a:p>
          <a:p>
            <a:pPr algn="ctr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      Nguyễn Trọng Vỹ</a:t>
            </a:r>
          </a:p>
          <a:p>
            <a:pPr algn="ctr">
              <a:lnSpc>
                <a:spcPts val="3436"/>
              </a:lnSpc>
            </a:pPr>
            <a:endParaRPr lang="en-US" sz="2454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37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3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40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1/14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11731" y="3547019"/>
            <a:ext cx="11507774" cy="846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1.Nhận xét 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Dữ liệu có giá trị null ảnh hưởng ít đến việc phân tích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Xuất hiện nhiều ouliers ảnh hưởng đến giá trị của các feature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Có những mỗi quan hệ ảnh hưởng với tương quan mạnh và yếu</a:t>
            </a:r>
          </a:p>
          <a:p>
            <a:pPr algn="l">
              <a:lnSpc>
                <a:spcPts val="5163"/>
              </a:lnSpc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387757" y="3470539"/>
            <a:ext cx="5549796" cy="5787761"/>
          </a:xfrm>
          <a:custGeom>
            <a:avLst/>
            <a:gdLst/>
            <a:ahLst/>
            <a:cxnLst/>
            <a:rect l="l" t="t" r="r" b="b"/>
            <a:pathLst>
              <a:path w="5549796" h="5787761">
                <a:moveTo>
                  <a:pt x="0" y="0"/>
                </a:moveTo>
                <a:lnTo>
                  <a:pt x="5549796" y="0"/>
                </a:lnTo>
                <a:lnTo>
                  <a:pt x="5549796" y="5787761"/>
                </a:lnTo>
                <a:lnTo>
                  <a:pt x="0" y="57877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049" r="-362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44073" y="1767799"/>
            <a:ext cx="16169179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CHƯƠNG 3: NHẬN XÉT &amp; ĐỊNH HƯỚNG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grpSp>
        <p:nvGrpSpPr>
          <p:cNvPr id="10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11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3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10/14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93921" y="2321965"/>
            <a:ext cx="11507774" cy="9116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Giải pháp xử lí data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Drop giá trị null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Thêm các cột thiếu bằng median hoặc mean 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chuyển đổi các giá trị chữ sang số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Xử lí những giá trị ouliers bằng cách giới hạn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Có thể bỏ bớt 1 số feature không liên quan </a:t>
            </a:r>
          </a:p>
          <a:p>
            <a:pPr algn="l">
              <a:lnSpc>
                <a:spcPts val="516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5163"/>
              </a:lnSpc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grpSp>
        <p:nvGrpSpPr>
          <p:cNvPr id="9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10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2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11/14</a:t>
            </a:r>
          </a:p>
        </p:txBody>
      </p:sp>
      <p:grpSp>
        <p:nvGrpSpPr>
          <p:cNvPr id="13" name="Group 22"/>
          <p:cNvGrpSpPr/>
          <p:nvPr/>
        </p:nvGrpSpPr>
        <p:grpSpPr>
          <a:xfrm>
            <a:off x="11587605" y="2806970"/>
            <a:ext cx="6211049" cy="4679496"/>
            <a:chOff x="0" y="0"/>
            <a:chExt cx="8281398" cy="6239327"/>
          </a:xfrm>
        </p:grpSpPr>
        <p:pic>
          <p:nvPicPr>
            <p:cNvPr id="14" name="Picture 23"/>
            <p:cNvPicPr>
              <a:picLocks noChangeAspect="1"/>
            </p:cNvPicPr>
            <p:nvPr/>
          </p:nvPicPr>
          <p:blipFill>
            <a:blip r:embed="rId4"/>
            <a:srcRect l="7609" r="7609"/>
            <a:stretch>
              <a:fillRect/>
            </a:stretch>
          </p:blipFill>
          <p:spPr>
            <a:xfrm>
              <a:off x="0" y="0"/>
              <a:ext cx="8281398" cy="62393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93921" y="2321965"/>
            <a:ext cx="11507774" cy="9763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Định hướng học máy</a:t>
            </a:r>
          </a:p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</a:t>
            </a: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Lựa chọn RandomForestClassifier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Là bài toán phân loại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Dữ liệu khá phức tạp không có sự tuyến tính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Biến số và biến phân loại phức tạp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Chống overfitting tốt hơn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Tự động chọn đặc trưng quan trọng</a:t>
            </a:r>
          </a:p>
          <a:p>
            <a:pPr algn="l">
              <a:lnSpc>
                <a:spcPts val="516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5163"/>
              </a:lnSpc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grpSp>
        <p:nvGrpSpPr>
          <p:cNvPr id="9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10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2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12/14</a:t>
            </a:r>
          </a:p>
        </p:txBody>
      </p:sp>
      <p:grpSp>
        <p:nvGrpSpPr>
          <p:cNvPr id="13" name="Group 4"/>
          <p:cNvGrpSpPr/>
          <p:nvPr/>
        </p:nvGrpSpPr>
        <p:grpSpPr>
          <a:xfrm>
            <a:off x="11658601" y="2857500"/>
            <a:ext cx="5410200" cy="4800601"/>
            <a:chOff x="0" y="0"/>
            <a:chExt cx="4665113" cy="5977710"/>
          </a:xfrm>
        </p:grpSpPr>
        <p:pic>
          <p:nvPicPr>
            <p:cNvPr id="14" name="Picture 5"/>
            <p:cNvPicPr>
              <a:picLocks noChangeAspect="1"/>
            </p:cNvPicPr>
            <p:nvPr/>
          </p:nvPicPr>
          <p:blipFill>
            <a:blip r:embed="rId4"/>
            <a:srcRect t="7234" b="7234"/>
            <a:stretch>
              <a:fillRect/>
            </a:stretch>
          </p:blipFill>
          <p:spPr>
            <a:xfrm>
              <a:off x="0" y="0"/>
              <a:ext cx="4665113" cy="5977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762440" y="2135509"/>
            <a:ext cx="16763120" cy="945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6"/>
              </a:lnSpc>
            </a:pPr>
            <a:r>
              <a:rPr lang="en-US" sz="2600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Bài học</a:t>
            </a:r>
          </a:p>
          <a:p>
            <a:pPr algn="l">
              <a:lnSpc>
                <a:spcPts val="3296"/>
              </a:lnSpc>
            </a:pPr>
            <a:r>
              <a:rPr lang="en-US" sz="2600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</a:t>
            </a: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Những điều chúng em học được khi làm project này: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Hiểu rõ hơn về quy trình phân tích dữ liệu như xử lý, khám phá dữ liệu.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Cải thiện khả năng trực quan hoá dữ liệu để hiểu rõ hơn về mối liên hệ giữa các yếu tố.</a:t>
            </a:r>
          </a:p>
          <a:p>
            <a:pPr algn="l">
              <a:lnSpc>
                <a:spcPts val="3296"/>
              </a:lnSpc>
            </a:pPr>
            <a:endParaRPr lang="en-US" sz="2600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296"/>
              </a:lnSpc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-Những lỗi từng gặp phải và cách xử lý: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Thiếu dữ liệu (missing values): Nhiều dòng bị khuyết dữ liệu quan trọng có thể dùng dropna() hoặc thay thế bằng trung bình/giá trị phổ biến.</a:t>
            </a:r>
          </a:p>
          <a:p>
            <a:pPr algn="l">
              <a:lnSpc>
                <a:spcPts val="3296"/>
              </a:lnSpc>
            </a:pPr>
            <a:endParaRPr lang="en-US" sz="2600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296"/>
              </a:lnSpc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-Gợi ý mở rộng trong tương lai: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Áp dụng vào huấn luyện các mô hình machine learning và deep learning để chuẩn đoán bệnh.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Thu thập thêm dữ liệu từ nhiều nguồn để tăng tính khái quát.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Triển khai hệ thống dự đoán theo thời gian thực, ví dụ: một ứng dụng tự đánh giá sức khoẻ tinh thần.</a:t>
            </a:r>
          </a:p>
          <a:p>
            <a:pPr marL="418703" lvl="1" indent="-209352" algn="l">
              <a:lnSpc>
                <a:spcPts val="3296"/>
              </a:lnSpc>
              <a:buFont typeface="Arial"/>
              <a:buChar char="•"/>
            </a:pPr>
            <a:r>
              <a:rPr lang="en-US" sz="2600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Tích hợp thêm dữ liệu từ thiết bị đeo tay (wearables) như nhịp tim, giấc ngủ để tăng độ chính xác.</a:t>
            </a:r>
          </a:p>
          <a:p>
            <a:pPr algn="l">
              <a:lnSpc>
                <a:spcPts val="3296"/>
              </a:lnSpc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296"/>
              </a:lnSpc>
            </a:pPr>
            <a:r>
              <a:rPr lang="en-US" sz="1939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164"/>
              </a:lnSpc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164"/>
              </a:lnSpc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164"/>
              </a:lnSpc>
              <a:spcBef>
                <a:spcPct val="0"/>
              </a:spcBef>
            </a:pPr>
            <a:endParaRPr lang="en-US" sz="1939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5636258" y="1790700"/>
            <a:ext cx="2096611" cy="1676400"/>
          </a:xfrm>
          <a:custGeom>
            <a:avLst/>
            <a:gdLst/>
            <a:ahLst/>
            <a:cxnLst/>
            <a:rect l="l" t="t" r="r" b="b"/>
            <a:pathLst>
              <a:path w="3372909" h="2668814">
                <a:moveTo>
                  <a:pt x="0" y="0"/>
                </a:moveTo>
                <a:lnTo>
                  <a:pt x="3372909" y="0"/>
                </a:lnTo>
                <a:lnTo>
                  <a:pt x="3372909" y="2668814"/>
                </a:lnTo>
                <a:lnTo>
                  <a:pt x="0" y="26688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grpSp>
        <p:nvGrpSpPr>
          <p:cNvPr id="9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10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2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13/14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grpSp>
        <p:nvGrpSpPr>
          <p:cNvPr id="7" name="Group 12"/>
          <p:cNvGrpSpPr/>
          <p:nvPr/>
        </p:nvGrpSpPr>
        <p:grpSpPr>
          <a:xfrm>
            <a:off x="8946785" y="1659900"/>
            <a:ext cx="223236" cy="223236"/>
            <a:chOff x="0" y="0"/>
            <a:chExt cx="812800" cy="812800"/>
          </a:xfrm>
        </p:grpSpPr>
        <p:sp>
          <p:nvSpPr>
            <p:cNvPr id="8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0" name="Group 15"/>
          <p:cNvGrpSpPr/>
          <p:nvPr/>
        </p:nvGrpSpPr>
        <p:grpSpPr>
          <a:xfrm>
            <a:off x="13707826" y="7979127"/>
            <a:ext cx="345156" cy="345156"/>
            <a:chOff x="0" y="0"/>
            <a:chExt cx="812800" cy="812800"/>
          </a:xfrm>
        </p:grpSpPr>
        <p:sp>
          <p:nvSpPr>
            <p:cNvPr id="11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3" name="Group 5"/>
          <p:cNvGrpSpPr/>
          <p:nvPr/>
        </p:nvGrpSpPr>
        <p:grpSpPr>
          <a:xfrm>
            <a:off x="1254367" y="8594705"/>
            <a:ext cx="425077" cy="425077"/>
            <a:chOff x="0" y="0"/>
            <a:chExt cx="812800" cy="812800"/>
          </a:xfrm>
        </p:grpSpPr>
        <p:sp>
          <p:nvSpPr>
            <p:cNvPr id="14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6" name="Group 20"/>
          <p:cNvGrpSpPr/>
          <p:nvPr/>
        </p:nvGrpSpPr>
        <p:grpSpPr>
          <a:xfrm>
            <a:off x="2425708" y="3374103"/>
            <a:ext cx="345156" cy="345156"/>
            <a:chOff x="0" y="0"/>
            <a:chExt cx="812800" cy="812800"/>
          </a:xfrm>
        </p:grpSpPr>
        <p:sp>
          <p:nvSpPr>
            <p:cNvPr id="17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9" name="Group 23"/>
          <p:cNvGrpSpPr/>
          <p:nvPr/>
        </p:nvGrpSpPr>
        <p:grpSpPr>
          <a:xfrm>
            <a:off x="2744194" y="3269541"/>
            <a:ext cx="155786" cy="155786"/>
            <a:chOff x="0" y="0"/>
            <a:chExt cx="812800" cy="812800"/>
          </a:xfrm>
        </p:grpSpPr>
        <p:sp>
          <p:nvSpPr>
            <p:cNvPr id="20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2" name="Oval 21"/>
          <p:cNvSpPr/>
          <p:nvPr/>
        </p:nvSpPr>
        <p:spPr>
          <a:xfrm>
            <a:off x="5486400" y="3695700"/>
            <a:ext cx="7010400" cy="331837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696740" y="4762500"/>
            <a:ext cx="4589719" cy="23160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8377"/>
              </a:lnSpc>
            </a:pPr>
            <a:r>
              <a:rPr lang="en-US" sz="8800" b="1">
                <a:solidFill>
                  <a:srgbClr val="005426"/>
                </a:solidFill>
                <a:latin typeface="Monotype Corsiva" panose="03010101010201010101" pitchFamily="66" charset="0"/>
                <a:ea typeface="Montserrat Bold"/>
                <a:cs typeface="Montserrat Bold"/>
                <a:sym typeface="Montserrat Bold"/>
              </a:rPr>
              <a:t>Thank You</a:t>
            </a:r>
          </a:p>
          <a:p>
            <a:pPr algn="ctr">
              <a:lnSpc>
                <a:spcPts val="8377"/>
              </a:lnSpc>
            </a:pPr>
            <a:endParaRPr lang="en-US" sz="8800" b="1">
              <a:solidFill>
                <a:srgbClr val="FFFFFF"/>
              </a:solidFill>
              <a:latin typeface="Monotype Corsiva" panose="03010101010201010101" pitchFamily="66" charset="0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24" name="Group 12"/>
          <p:cNvGrpSpPr/>
          <p:nvPr/>
        </p:nvGrpSpPr>
        <p:grpSpPr>
          <a:xfrm>
            <a:off x="8946785" y="1659900"/>
            <a:ext cx="223236" cy="223236"/>
            <a:chOff x="0" y="0"/>
            <a:chExt cx="812800" cy="812800"/>
          </a:xfrm>
        </p:grpSpPr>
        <p:sp>
          <p:nvSpPr>
            <p:cNvPr id="25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7" name="Group 15"/>
          <p:cNvGrpSpPr/>
          <p:nvPr/>
        </p:nvGrpSpPr>
        <p:grpSpPr>
          <a:xfrm>
            <a:off x="13707826" y="7979127"/>
            <a:ext cx="345156" cy="345156"/>
            <a:chOff x="0" y="0"/>
            <a:chExt cx="812800" cy="812800"/>
          </a:xfrm>
        </p:grpSpPr>
        <p:sp>
          <p:nvSpPr>
            <p:cNvPr id="28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0" name="Group 5"/>
          <p:cNvGrpSpPr/>
          <p:nvPr/>
        </p:nvGrpSpPr>
        <p:grpSpPr>
          <a:xfrm>
            <a:off x="1254367" y="8594705"/>
            <a:ext cx="425077" cy="425077"/>
            <a:chOff x="0" y="0"/>
            <a:chExt cx="812800" cy="812800"/>
          </a:xfrm>
        </p:grpSpPr>
        <p:sp>
          <p:nvSpPr>
            <p:cNvPr id="31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3" name="Group 20"/>
          <p:cNvGrpSpPr/>
          <p:nvPr/>
        </p:nvGrpSpPr>
        <p:grpSpPr>
          <a:xfrm>
            <a:off x="2425708" y="3374103"/>
            <a:ext cx="345156" cy="345156"/>
            <a:chOff x="0" y="0"/>
            <a:chExt cx="812800" cy="812800"/>
          </a:xfrm>
        </p:grpSpPr>
        <p:sp>
          <p:nvSpPr>
            <p:cNvPr id="34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6" name="Group 23"/>
          <p:cNvGrpSpPr/>
          <p:nvPr/>
        </p:nvGrpSpPr>
        <p:grpSpPr>
          <a:xfrm>
            <a:off x="2744194" y="3269541"/>
            <a:ext cx="155786" cy="155786"/>
            <a:chOff x="0" y="0"/>
            <a:chExt cx="812800" cy="812800"/>
          </a:xfrm>
        </p:grpSpPr>
        <p:sp>
          <p:nvSpPr>
            <p:cNvPr id="37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9" name="Oval 38"/>
          <p:cNvSpPr/>
          <p:nvPr/>
        </p:nvSpPr>
        <p:spPr>
          <a:xfrm>
            <a:off x="5486400" y="3695700"/>
            <a:ext cx="7010400" cy="331837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6696740" y="4762500"/>
            <a:ext cx="4589719" cy="23160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8377"/>
              </a:lnSpc>
            </a:pPr>
            <a:r>
              <a:rPr lang="en-US" sz="8800" b="1">
                <a:solidFill>
                  <a:srgbClr val="005426"/>
                </a:solidFill>
                <a:latin typeface="Monotype Corsiva" panose="03010101010201010101" pitchFamily="66" charset="0"/>
                <a:ea typeface="Montserrat Bold"/>
                <a:cs typeface="Montserrat Bold"/>
                <a:sym typeface="Montserrat Bold"/>
              </a:rPr>
              <a:t>Thank You</a:t>
            </a:r>
          </a:p>
          <a:p>
            <a:pPr algn="ctr">
              <a:lnSpc>
                <a:spcPts val="8377"/>
              </a:lnSpc>
            </a:pPr>
            <a:endParaRPr lang="en-US" sz="8800" b="1">
              <a:solidFill>
                <a:srgbClr val="FFFFFF"/>
              </a:solidFill>
              <a:latin typeface="Monotype Corsiva" panose="03010101010201010101" pitchFamily="66" charset="0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41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42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44" name="TextBox 33"/>
          <p:cNvSpPr txBox="1"/>
          <p:nvPr/>
        </p:nvSpPr>
        <p:spPr>
          <a:xfrm>
            <a:off x="17353578" y="9692762"/>
            <a:ext cx="78448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14/14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80696" y="1055868"/>
            <a:ext cx="3716338" cy="842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  <a:p>
            <a:pPr algn="l">
              <a:lnSpc>
                <a:spcPts val="3436"/>
              </a:lnSpc>
            </a:pPr>
            <a:endParaRPr lang="en-US" sz="2454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15553" y="1888869"/>
            <a:ext cx="13317697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78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CHƯƠNG 1: GIỚI THIỆU ĐỀ TÀI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817096" y="2854692"/>
            <a:ext cx="223236" cy="22323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81945" y="3539489"/>
            <a:ext cx="11691056" cy="64120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26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Lý do chọn đề tài</a:t>
            </a:r>
          </a:p>
          <a:p>
            <a:pPr marL="777230" lvl="1" indent="-388615" algn="l">
              <a:lnSpc>
                <a:spcPts val="5039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Hội chứng mệt mỏi mạn tính (ME/CFS) và trầm cảm có triệu chứng chồng lấp, dễ gây nhầm lẫn trong chẩn đoán.</a:t>
            </a:r>
          </a:p>
          <a:p>
            <a:pPr marL="777230" lvl="1" indent="-388615" algn="l">
              <a:lnSpc>
                <a:spcPts val="5039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Việc phân biệt rõ ràng hai nhóm giúp hỗ trợ bác sĩ chẩn đoán đúng và điều trị hiệu quả hơn.</a:t>
            </a:r>
          </a:p>
          <a:p>
            <a:pPr algn="l">
              <a:lnSpc>
                <a:spcPts val="5039"/>
              </a:lnSpc>
            </a:pPr>
            <a:r>
              <a:rPr lang="en-US" sz="26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Mục tiêu của dự án</a:t>
            </a:r>
          </a:p>
          <a:p>
            <a:pPr marL="777230" lvl="1" indent="-388615" algn="l">
              <a:lnSpc>
                <a:spcPts val="5039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Khám phá các đặc trưng dữ liệu có ảnh hưởng lớn đến phân loại.</a:t>
            </a:r>
          </a:p>
          <a:p>
            <a:pPr algn="l">
              <a:lnSpc>
                <a:spcPts val="5039"/>
              </a:lnSpc>
              <a:spcBef>
                <a:spcPct val="0"/>
              </a:spcBef>
            </a:pPr>
            <a:endParaRPr lang="en-US"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5039"/>
              </a:lnSpc>
              <a:spcBef>
                <a:spcPct val="0"/>
              </a:spcBef>
            </a:pPr>
            <a:endParaRPr lang="en-US"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5039"/>
              </a:lnSpc>
              <a:spcBef>
                <a:spcPct val="0"/>
              </a:spcBef>
            </a:pPr>
            <a:endParaRPr lang="en-US"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" name="Group 4"/>
          <p:cNvGrpSpPr/>
          <p:nvPr/>
        </p:nvGrpSpPr>
        <p:grpSpPr>
          <a:xfrm>
            <a:off x="13387387" y="3607695"/>
            <a:ext cx="3886200" cy="5096693"/>
            <a:chOff x="0" y="0"/>
            <a:chExt cx="4665113" cy="5977710"/>
          </a:xfrm>
        </p:grpSpPr>
        <p:pic>
          <p:nvPicPr>
            <p:cNvPr id="18" name="Picture 5"/>
            <p:cNvPicPr>
              <a:picLocks noChangeAspect="1"/>
            </p:cNvPicPr>
            <p:nvPr/>
          </p:nvPicPr>
          <p:blipFill>
            <a:blip r:embed="rId4"/>
            <a:srcRect t="7234" b="7234"/>
            <a:stretch>
              <a:fillRect/>
            </a:stretch>
          </p:blipFill>
          <p:spPr>
            <a:xfrm>
              <a:off x="0" y="0"/>
              <a:ext cx="4665113" cy="5977710"/>
            </a:xfrm>
            <a:prstGeom prst="rect">
              <a:avLst/>
            </a:prstGeom>
          </p:spPr>
        </p:pic>
      </p:grpSp>
      <p:grpSp>
        <p:nvGrpSpPr>
          <p:cNvPr id="19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20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2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2/14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80696" y="1055868"/>
            <a:ext cx="3942115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79444" y="1758507"/>
            <a:ext cx="15750697" cy="1411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2"/>
              </a:lnSpc>
            </a:pPr>
            <a:r>
              <a:rPr lang="en-US" sz="2083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3. Mô tả nguồn và đặc điểm của bộ dữ liệu</a:t>
            </a:r>
          </a:p>
          <a:p>
            <a:pPr marL="449886" lvl="1" indent="-224943" algn="l">
              <a:lnSpc>
                <a:spcPts val="3542"/>
              </a:lnSpc>
              <a:buFont typeface="Arial"/>
              <a:buChar char="•"/>
            </a:pPr>
            <a:r>
              <a:rPr lang="en-US" sz="20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Dataset: ME/CFS vs Depression Classification Dataset</a:t>
            </a:r>
          </a:p>
          <a:p>
            <a:pPr marL="449886" lvl="1" indent="-224943" algn="l">
              <a:lnSpc>
                <a:spcPts val="3542"/>
              </a:lnSpc>
              <a:buFont typeface="Arial"/>
              <a:buChar char="•"/>
            </a:pPr>
            <a:r>
              <a:rPr lang="en-US" sz="20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Số mẫu: 1000 mẫu và có 16 cột gồm: 10 cột dạng numerical, 6 cột dạng categorical</a:t>
            </a:r>
          </a:p>
          <a:p>
            <a:pPr marL="449886" lvl="1" indent="-224943" algn="l">
              <a:lnSpc>
                <a:spcPts val="3542"/>
              </a:lnSpc>
              <a:buFont typeface="Arial"/>
              <a:buChar char="•"/>
            </a:pPr>
            <a:r>
              <a:rPr lang="en-US" sz="20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Dạng dữ liệu: numerical, categorical, có nhãn “diagnosis”.</a:t>
            </a:r>
          </a:p>
          <a:p>
            <a:pPr algn="l">
              <a:lnSpc>
                <a:spcPts val="3542"/>
              </a:lnSpc>
            </a:pPr>
            <a:r>
              <a:rPr lang="en-US" sz="2083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4. Giải thích ý nghĩa các cột dữ liệu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age             : Tuổi của bệnh nhân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gender            : Giới tính (Nam / Nữ / Khác)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sleep_quality_index     : Chất lượng giấc ngủ (thang điểm 1–10)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brain_fog_level       : Mức độ sương mù não (1–10)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physical_pain_score     : Cường độ đau về thể chất (1–10)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stress_level         : Mức độ căng thẳng (1–10)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depression_phq9_score    : Điểm trầm cảm PHQ-9, 0–27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fatigue_severity_scale_score : Thang đo mức độ mệt mỏi (FSS), 0–10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pem_duration_hours      : Thời lượng của PEM tính bằng giờ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hours_of_sleep_per_night   : Thời gian ngủ trung bình mỗi đêm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pem_present         : Có tình trạng mệt mỏi sau gắng sức (PEM) hay không (Có/Không hoặc 1/0)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work_status         : Tình trạng công việc: Đang làm việc / Đang làm việc bán thời gian / Không làm việc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social_activity_level    : Hoạt động xã hội: Rất thấp – Rất cao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exercise_frequency      : Tần suất tập thể dục: Không bao giờ – Hàng ngày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meditation_or_mindfulness  : Bệnh nhân có thực hành chánh niệm hoặc thiền định không? Có/Không</a:t>
            </a:r>
          </a:p>
          <a:p>
            <a:pPr algn="l">
              <a:lnSpc>
                <a:spcPts val="3032"/>
              </a:lnSpc>
            </a:pPr>
            <a:r>
              <a:rPr lang="en-US" sz="1783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diagnosis          : Biến mục tiêu: ME/CFS, Depression, Both</a:t>
            </a: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542"/>
              </a:lnSpc>
              <a:spcBef>
                <a:spcPct val="0"/>
              </a:spcBef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3542"/>
              </a:lnSpc>
              <a:spcBef>
                <a:spcPct val="0"/>
              </a:spcBef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3542"/>
              </a:lnSpc>
              <a:spcBef>
                <a:spcPct val="0"/>
              </a:spcBef>
            </a:pPr>
            <a:endParaRPr lang="en-US" sz="1783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5599575" y="805464"/>
            <a:ext cx="223236" cy="223236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103497" y="1911806"/>
            <a:ext cx="1092056" cy="1092056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837595" y="3363062"/>
            <a:ext cx="5515983" cy="4679496"/>
            <a:chOff x="0" y="0"/>
            <a:chExt cx="8281398" cy="6239327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4"/>
            <a:srcRect l="7609" r="7609"/>
            <a:stretch>
              <a:fillRect/>
            </a:stretch>
          </p:blipFill>
          <p:spPr>
            <a:xfrm>
              <a:off x="0" y="0"/>
              <a:ext cx="8281398" cy="6239327"/>
            </a:xfrm>
            <a:prstGeom prst="rect">
              <a:avLst/>
            </a:prstGeom>
          </p:spPr>
        </p:pic>
      </p:grpSp>
      <p:grpSp>
        <p:nvGrpSpPr>
          <p:cNvPr id="31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32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3/14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80696" y="1055868"/>
            <a:ext cx="3914000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073" y="1767799"/>
            <a:ext cx="16169179" cy="182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CHƯƠNG 2: PHÂN TÍCH VÀ TRỰC QUAN DỮ LIỆU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6732" y="3422013"/>
            <a:ext cx="11507774" cy="846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1.Thống kê mô tả dữ liệu numerical 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In ra các đặc trưng của numerical các giá trị như :count, min, std, max, 25%, 50%, 75%.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Liệt kê các hàng có giá trị null và null bao nhiêu giá trị.</a:t>
            </a:r>
          </a:p>
          <a:p>
            <a:pPr algn="l">
              <a:lnSpc>
                <a:spcPts val="5163"/>
              </a:lnSpc>
            </a:pPr>
            <a:r>
              <a:rPr lang="en-US" sz="3037" b="1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2.Phân tích dữ liệu categorical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In ra chi tiết các cột các giá trị của từng feature.</a:t>
            </a:r>
          </a:p>
          <a:p>
            <a:pPr marL="655702" lvl="1" indent="-327851" algn="l">
              <a:lnSpc>
                <a:spcPts val="5163"/>
              </a:lnSpc>
              <a:buFont typeface="Arial"/>
              <a:buChar char="•"/>
            </a:pPr>
            <a:r>
              <a:rPr lang="en-US" sz="3037">
                <a:solidFill>
                  <a:srgbClr val="FFFFFF">
                    <a:alpha val="80000"/>
                  </a:srgbClr>
                </a:solidFill>
                <a:latin typeface="Montserrat"/>
                <a:ea typeface="Montserrat"/>
                <a:cs typeface="Montserrat"/>
                <a:sym typeface="Montserrat"/>
              </a:rPr>
              <a:t>Liệt kê các hàng có giá trị null và null bao nhiêu giá trị.</a:t>
            </a: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73"/>
              </a:lnSpc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3973"/>
              </a:lnSpc>
              <a:spcBef>
                <a:spcPct val="0"/>
              </a:spcBef>
            </a:pPr>
            <a:endParaRPr lang="en-US" sz="3037">
              <a:solidFill>
                <a:srgbClr val="FFFFFF">
                  <a:alpha val="80000"/>
                </a:srgb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2888125" y="3010781"/>
            <a:ext cx="4558626" cy="5691164"/>
            <a:chOff x="0" y="0"/>
            <a:chExt cx="6941963" cy="913375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t="6087" b="6087"/>
            <a:stretch>
              <a:fillRect/>
            </a:stretch>
          </p:blipFill>
          <p:spPr>
            <a:xfrm>
              <a:off x="0" y="0"/>
              <a:ext cx="6941963" cy="9133757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9961431" y="8092090"/>
            <a:ext cx="283334" cy="28333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91680" y="9301438"/>
            <a:ext cx="1971124" cy="197112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805426" y="1544562"/>
            <a:ext cx="223236" cy="22323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7408128" y="9540668"/>
            <a:ext cx="416570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4/8</a:t>
            </a:r>
          </a:p>
        </p:txBody>
      </p:sp>
      <p:grpSp>
        <p:nvGrpSpPr>
          <p:cNvPr id="21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22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4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4/14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154900" y="1659900"/>
            <a:ext cx="223236" cy="22323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914144" y="4949440"/>
            <a:ext cx="345156" cy="34515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2740190"/>
            <a:ext cx="3998857" cy="5170959"/>
            <a:chOff x="0" y="0"/>
            <a:chExt cx="5331810" cy="6894612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/>
            <a:srcRect l="24238" r="24238"/>
            <a:stretch>
              <a:fillRect/>
            </a:stretch>
          </p:blipFill>
          <p:spPr>
            <a:xfrm>
              <a:off x="0" y="0"/>
              <a:ext cx="5331810" cy="6894612"/>
            </a:xfrm>
            <a:prstGeom prst="rect">
              <a:avLst/>
            </a:prstGeom>
          </p:spPr>
        </p:pic>
      </p:grpSp>
      <p:sp>
        <p:nvSpPr>
          <p:cNvPr id="14" name="Freeform 14"/>
          <p:cNvSpPr/>
          <p:nvPr/>
        </p:nvSpPr>
        <p:spPr>
          <a:xfrm>
            <a:off x="6040344" y="4702163"/>
            <a:ext cx="5464447" cy="3208986"/>
          </a:xfrm>
          <a:custGeom>
            <a:avLst/>
            <a:gdLst/>
            <a:ahLst/>
            <a:cxnLst/>
            <a:rect l="l" t="t" r="r" b="b"/>
            <a:pathLst>
              <a:path w="5464447" h="3208986">
                <a:moveTo>
                  <a:pt x="0" y="0"/>
                </a:moveTo>
                <a:lnTo>
                  <a:pt x="5464446" y="0"/>
                </a:lnTo>
                <a:lnTo>
                  <a:pt x="5464446" y="3208986"/>
                </a:lnTo>
                <a:lnTo>
                  <a:pt x="0" y="32089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8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2371565" y="4681758"/>
            <a:ext cx="4618778" cy="3294674"/>
          </a:xfrm>
          <a:custGeom>
            <a:avLst/>
            <a:gdLst/>
            <a:ahLst/>
            <a:cxnLst/>
            <a:rect l="l" t="t" r="r" b="b"/>
            <a:pathLst>
              <a:path w="4618778" h="3294674">
                <a:moveTo>
                  <a:pt x="0" y="0"/>
                </a:moveTo>
                <a:lnTo>
                  <a:pt x="4618779" y="0"/>
                </a:lnTo>
                <a:lnTo>
                  <a:pt x="4618779" y="3294674"/>
                </a:lnTo>
                <a:lnTo>
                  <a:pt x="0" y="32946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63" b="-156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712181" y="1968862"/>
            <a:ext cx="11278163" cy="4940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19"/>
              </a:lnSpc>
            </a:pPr>
            <a:r>
              <a:rPr lang="en-US" sz="2599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3.Trực quan hóa dữ liệu</a:t>
            </a:r>
          </a:p>
          <a:p>
            <a:pPr algn="l">
              <a:lnSpc>
                <a:spcPts val="4419"/>
              </a:lnSpc>
            </a:pPr>
            <a:r>
              <a:rPr lang="en-US" sz="25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- Trực quan hóa dữ liệu (histogram, bar chart, scatter plot, box plot, countplot…)</a:t>
            </a:r>
          </a:p>
          <a:p>
            <a:pPr algn="l">
              <a:lnSpc>
                <a:spcPts val="4419"/>
              </a:lnSpc>
            </a:pPr>
            <a:r>
              <a:rPr lang="en-US" sz="25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Các dạng biểu đồ dùng trực quan hóa:</a:t>
            </a:r>
          </a:p>
          <a:p>
            <a:pPr algn="l">
              <a:lnSpc>
                <a:spcPts val="4419"/>
              </a:lnSpc>
            </a:pPr>
            <a:endParaRPr lang="en-US" sz="2599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4419"/>
              </a:lnSpc>
            </a:pPr>
            <a:endParaRPr lang="en-US" sz="2599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028280" y="8502124"/>
            <a:ext cx="3368916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cột đếm số lượng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42191" y="8502124"/>
            <a:ext cx="2704133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tần suất</a:t>
            </a:r>
          </a:p>
        </p:txBody>
      </p:sp>
      <p:grpSp>
        <p:nvGrpSpPr>
          <p:cNvPr id="24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25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7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5/14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761163" y="3688691"/>
            <a:ext cx="243672" cy="24367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874981" y="3688691"/>
            <a:ext cx="243672" cy="24367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004835" y="3354631"/>
            <a:ext cx="408184" cy="40818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466798" y="3354631"/>
            <a:ext cx="408184" cy="40818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2814509" y="1884378"/>
            <a:ext cx="3809822" cy="6389638"/>
          </a:xfrm>
          <a:custGeom>
            <a:avLst/>
            <a:gdLst/>
            <a:ahLst/>
            <a:cxnLst/>
            <a:rect l="l" t="t" r="r" b="b"/>
            <a:pathLst>
              <a:path w="3809822" h="6389638">
                <a:moveTo>
                  <a:pt x="0" y="0"/>
                </a:moveTo>
                <a:lnTo>
                  <a:pt x="3809822" y="0"/>
                </a:lnTo>
                <a:lnTo>
                  <a:pt x="3809822" y="6389638"/>
                </a:lnTo>
                <a:lnTo>
                  <a:pt x="0" y="6389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8121539" y="1884378"/>
            <a:ext cx="4353850" cy="6389638"/>
          </a:xfrm>
          <a:custGeom>
            <a:avLst/>
            <a:gdLst/>
            <a:ahLst/>
            <a:cxnLst/>
            <a:rect l="l" t="t" r="r" b="b"/>
            <a:pathLst>
              <a:path w="4353850" h="6389638">
                <a:moveTo>
                  <a:pt x="0" y="0"/>
                </a:moveTo>
                <a:lnTo>
                  <a:pt x="4353850" y="0"/>
                </a:lnTo>
                <a:lnTo>
                  <a:pt x="4353850" y="6389638"/>
                </a:lnTo>
                <a:lnTo>
                  <a:pt x="0" y="63896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880696" y="1055868"/>
            <a:ext cx="408322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616365" y="8603913"/>
            <a:ext cx="2206109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phân tán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8603913"/>
            <a:ext cx="1552575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hộp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61163" y="9540668"/>
            <a:ext cx="6333436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Sau khi có các biểu đồ phân tích từng cái một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3754872" y="4103101"/>
            <a:ext cx="3832035" cy="3495885"/>
            <a:chOff x="0" y="0"/>
            <a:chExt cx="5109379" cy="4661180"/>
          </a:xfrm>
        </p:grpSpPr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6"/>
            <a:srcRect l="13484" r="13484"/>
            <a:stretch>
              <a:fillRect/>
            </a:stretch>
          </p:blipFill>
          <p:spPr>
            <a:xfrm>
              <a:off x="0" y="0"/>
              <a:ext cx="5109379" cy="4661180"/>
            </a:xfrm>
            <a:prstGeom prst="rect">
              <a:avLst/>
            </a:prstGeom>
          </p:spPr>
        </p:pic>
      </p:grpSp>
      <p:grpSp>
        <p:nvGrpSpPr>
          <p:cNvPr id="30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31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6/14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117459" y="2476499"/>
            <a:ext cx="5408541" cy="6624513"/>
            <a:chOff x="0" y="0"/>
            <a:chExt cx="7811221" cy="966988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l="23040" r="23040"/>
            <a:stretch>
              <a:fillRect/>
            </a:stretch>
          </p:blipFill>
          <p:spPr>
            <a:xfrm>
              <a:off x="0" y="0"/>
              <a:ext cx="7811221" cy="9669888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8920764" y="1736979"/>
            <a:ext cx="223236" cy="2232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56122" y="7826176"/>
            <a:ext cx="345156" cy="3451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3319199" y="3502386"/>
            <a:ext cx="5824801" cy="5454289"/>
          </a:xfrm>
          <a:custGeom>
            <a:avLst/>
            <a:gdLst/>
            <a:ahLst/>
            <a:cxnLst/>
            <a:rect l="l" t="t" r="r" b="b"/>
            <a:pathLst>
              <a:path w="5824801" h="5454289">
                <a:moveTo>
                  <a:pt x="0" y="0"/>
                </a:moveTo>
                <a:lnTo>
                  <a:pt x="5824801" y="0"/>
                </a:lnTo>
                <a:lnTo>
                  <a:pt x="5824801" y="5454289"/>
                </a:lnTo>
                <a:lnTo>
                  <a:pt x="0" y="54542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80696" y="1055868"/>
            <a:ext cx="4012671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1826866"/>
            <a:ext cx="11278163" cy="2730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r>
              <a:rPr lang="en-US" sz="2599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4.Phân tích mối quan hệ</a:t>
            </a: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r>
              <a:rPr lang="en-US" sz="2599" u="none" strike="noStrik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Đưa ra 1 số biểu đồ với các quan hệ (5 quan hệ)</a:t>
            </a: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 u="none" strike="noStrike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 u="none" strike="noStrike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>
              <a:lnSpc>
                <a:spcPts val="4419"/>
              </a:lnSpc>
              <a:spcBef>
                <a:spcPct val="0"/>
              </a:spcBef>
            </a:pPr>
            <a:endParaRPr lang="en-US" sz="2599" u="none" strike="noStrike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17858" y="9239043"/>
            <a:ext cx="5681186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tương quan giữa các biến numerical</a:t>
            </a:r>
          </a:p>
        </p:txBody>
      </p:sp>
      <p:grpSp>
        <p:nvGrpSpPr>
          <p:cNvPr id="22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23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5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7/14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47864" y="2473122"/>
            <a:ext cx="5022262" cy="5792600"/>
            <a:chOff x="0" y="0"/>
            <a:chExt cx="6696349" cy="772346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1577" b="11577"/>
            <a:stretch>
              <a:fillRect/>
            </a:stretch>
          </p:blipFill>
          <p:spPr>
            <a:xfrm>
              <a:off x="0" y="0"/>
              <a:ext cx="6696349" cy="772346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946785" y="1659900"/>
            <a:ext cx="223236" cy="223236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95190" y="2790383"/>
            <a:ext cx="4895434" cy="4204487"/>
          </a:xfrm>
          <a:custGeom>
            <a:avLst/>
            <a:gdLst/>
            <a:ahLst/>
            <a:cxnLst/>
            <a:rect l="l" t="t" r="r" b="b"/>
            <a:pathLst>
              <a:path w="4895434" h="4204487">
                <a:moveTo>
                  <a:pt x="0" y="0"/>
                </a:moveTo>
                <a:lnTo>
                  <a:pt x="4895434" y="0"/>
                </a:lnTo>
                <a:lnTo>
                  <a:pt x="4895434" y="4204487"/>
                </a:lnTo>
                <a:lnTo>
                  <a:pt x="0" y="42044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6319274" y="2790383"/>
            <a:ext cx="5701494" cy="4204487"/>
          </a:xfrm>
          <a:custGeom>
            <a:avLst/>
            <a:gdLst/>
            <a:ahLst/>
            <a:cxnLst/>
            <a:rect l="l" t="t" r="r" b="b"/>
            <a:pathLst>
              <a:path w="5701494" h="4204487">
                <a:moveTo>
                  <a:pt x="0" y="0"/>
                </a:moveTo>
                <a:lnTo>
                  <a:pt x="5701494" y="0"/>
                </a:lnTo>
                <a:lnTo>
                  <a:pt x="5701494" y="4204487"/>
                </a:lnTo>
                <a:lnTo>
                  <a:pt x="0" y="42044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1" r="-36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id="16" name="Freeform 16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95190" y="7583097"/>
            <a:ext cx="4452342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tương quan giữa các  biến 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numerical với target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146050" y="7583097"/>
            <a:ext cx="4545925" cy="103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tương quan giữa numerical</a:t>
            </a: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với categorical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endParaRPr lang="en-US" sz="199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21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3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8/14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3000" y="1994451"/>
            <a:ext cx="5638800" cy="5358850"/>
            <a:chOff x="0" y="0"/>
            <a:chExt cx="7730183" cy="756447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7362" r="17362"/>
            <a:stretch>
              <a:fillRect/>
            </a:stretch>
          </p:blipFill>
          <p:spPr>
            <a:xfrm>
              <a:off x="0" y="0"/>
              <a:ext cx="7730183" cy="7564475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086762" y="2319464"/>
            <a:ext cx="7569151" cy="4702272"/>
          </a:xfrm>
          <a:custGeom>
            <a:avLst/>
            <a:gdLst/>
            <a:ahLst/>
            <a:cxnLst/>
            <a:rect l="l" t="t" r="r" b="b"/>
            <a:pathLst>
              <a:path w="7569151" h="4702272">
                <a:moveTo>
                  <a:pt x="0" y="0"/>
                </a:moveTo>
                <a:lnTo>
                  <a:pt x="7569151" y="0"/>
                </a:lnTo>
                <a:lnTo>
                  <a:pt x="7569151" y="4702272"/>
                </a:lnTo>
                <a:lnTo>
                  <a:pt x="0" y="47022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20" b="-6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80696" y="1055868"/>
            <a:ext cx="39647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Final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07157" y="7639231"/>
            <a:ext cx="5928360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Biểu đồ tương quan giữa các biến cagotericall 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với nhau và với target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54072" y="9121956"/>
            <a:ext cx="13043654" cy="438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Nhận xét mối quan hệ giữa các biến số với nhau ,với các biến khác và với target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87757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248792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109828" y="1107281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grpSp>
        <p:nvGrpSpPr>
          <p:cNvPr id="12" name="Group 17"/>
          <p:cNvGrpSpPr/>
          <p:nvPr/>
        </p:nvGrpSpPr>
        <p:grpSpPr>
          <a:xfrm>
            <a:off x="16684564" y="8886737"/>
            <a:ext cx="1971124" cy="1971124"/>
            <a:chOff x="0" y="0"/>
            <a:chExt cx="812800" cy="812800"/>
          </a:xfrm>
        </p:grpSpPr>
        <p:sp>
          <p:nvSpPr>
            <p:cNvPr id="13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TextBox 33"/>
          <p:cNvSpPr txBox="1"/>
          <p:nvPr/>
        </p:nvSpPr>
        <p:spPr>
          <a:xfrm>
            <a:off x="17353578" y="9692762"/>
            <a:ext cx="784488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9/14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1108</Words>
  <Application>Microsoft Office PowerPoint</Application>
  <PresentationFormat>Custom</PresentationFormat>
  <Paragraphs>216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Open Sans</vt:lpstr>
      <vt:lpstr>Calibri</vt:lpstr>
      <vt:lpstr>Monotype Corsiva</vt:lpstr>
      <vt:lpstr>Montserrat Bold</vt:lpstr>
      <vt:lpstr>Open Sans Bold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Green Modern Bold Digital Marketing Presentation</dc:title>
  <dc:creator>admin</dc:creator>
  <cp:lastModifiedBy>Vu Minh Duc</cp:lastModifiedBy>
  <cp:revision>3</cp:revision>
  <dcterms:created xsi:type="dcterms:W3CDTF">2006-08-16T00:00:00Z</dcterms:created>
  <dcterms:modified xsi:type="dcterms:W3CDTF">2025-10-27T04:16:25Z</dcterms:modified>
  <dc:identifier>DAGs7ev87g8</dc:identifier>
</cp:coreProperties>
</file>

<file path=docProps/thumbnail.jpeg>
</file>